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3" r:id="rId16"/>
    <p:sldId id="275" r:id="rId17"/>
    <p:sldId id="274" r:id="rId18"/>
    <p:sldId id="276" r:id="rId19"/>
    <p:sldId id="270" r:id="rId20"/>
    <p:sldId id="271" r:id="rId21"/>
    <p:sldId id="272"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bbie Witt" initials="DW" lastIdx="2" clrIdx="0">
    <p:extLst>
      <p:ext uri="{19B8F6BF-5375-455C-9EA6-DF929625EA0E}">
        <p15:presenceInfo xmlns:p15="http://schemas.microsoft.com/office/powerpoint/2012/main" userId="S::dwitt@campverdeschools.org::a4da2ed3-534c-405c-83eb-9ddd13d910a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114" d="100"/>
          <a:sy n="114" d="100"/>
        </p:scale>
        <p:origin x="35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11/9/2020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11/9/2020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azed.gov/" TargetMode="External"/><Relationship Id="rId2" Type="http://schemas.openxmlformats.org/officeDocument/2006/relationships/hyperlink" Target="http://www.ade.az.gov/asd/TitleI"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campverdeschools.org/ms/" TargetMode="External"/><Relationship Id="rId2" Type="http://schemas.openxmlformats.org/officeDocument/2006/relationships/hyperlink" Target="http://campverdeschools.org/es/"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campverdeschools.org/home/accommodations-school/"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Title I Annual Meeting</a:t>
            </a:r>
          </a:p>
        </p:txBody>
      </p:sp>
      <p:sp>
        <p:nvSpPr>
          <p:cNvPr id="3" name="Subtitle 2"/>
          <p:cNvSpPr>
            <a:spLocks noGrp="1"/>
          </p:cNvSpPr>
          <p:nvPr>
            <p:ph type="subTitle" idx="1"/>
          </p:nvPr>
        </p:nvSpPr>
        <p:spPr/>
        <p:txBody>
          <a:bodyPr>
            <a:normAutofit/>
          </a:bodyPr>
          <a:lstStyle/>
          <a:p>
            <a:r>
              <a:rPr lang="en-US" dirty="0"/>
              <a:t>Camp Verde Unified School District</a:t>
            </a:r>
          </a:p>
          <a:p>
            <a:r>
              <a:rPr lang="en-US" dirty="0"/>
              <a:t>2020-2021</a:t>
            </a:r>
          </a:p>
        </p:txBody>
      </p:sp>
      <p:pic>
        <p:nvPicPr>
          <p:cNvPr id="1026" name="Picture 2" descr="Camp Verde Unified School Distri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8775" y="111109"/>
            <a:ext cx="5718100" cy="1489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9881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99" y="871370"/>
            <a:ext cx="6241816" cy="860612"/>
          </a:xfrm>
        </p:spPr>
        <p:txBody>
          <a:bodyPr/>
          <a:lstStyle/>
          <a:p>
            <a:r>
              <a:rPr lang="en-US" dirty="0"/>
              <a:t>How Can Parents Help in CVUSD?</a:t>
            </a:r>
          </a:p>
        </p:txBody>
      </p:sp>
      <p:sp>
        <p:nvSpPr>
          <p:cNvPr id="4" name="Text Placeholder 3"/>
          <p:cNvSpPr>
            <a:spLocks noGrp="1"/>
          </p:cNvSpPr>
          <p:nvPr>
            <p:ph type="body" sz="half" idx="2"/>
          </p:nvPr>
        </p:nvSpPr>
        <p:spPr>
          <a:xfrm>
            <a:off x="1295399" y="1731982"/>
            <a:ext cx="6241816" cy="3352250"/>
          </a:xfrm>
        </p:spPr>
        <p:txBody>
          <a:bodyPr/>
          <a:lstStyle/>
          <a:p>
            <a:pPr marL="285750" indent="-285750" algn="l">
              <a:buFont typeface="Arial" panose="020B0604020202020204" pitchFamily="34" charset="0"/>
              <a:buChar char="•"/>
            </a:pPr>
            <a:r>
              <a:rPr lang="en-US" sz="2400" dirty="0"/>
              <a:t>Significant gains in reading achievement occurs when parents read at home with their children compared with those who only practice at school</a:t>
            </a:r>
          </a:p>
          <a:p>
            <a:pPr marL="285750" indent="-285750" algn="l">
              <a:buFont typeface="Arial" panose="020B0604020202020204" pitchFamily="34" charset="0"/>
              <a:buChar char="•"/>
            </a:pPr>
            <a:r>
              <a:rPr lang="en-US" sz="2400" dirty="0"/>
              <a:t>There is a direct correlation between expectations from parents regarding their child’s academic achievement and satisfaction with their child’s education at school</a:t>
            </a:r>
          </a:p>
          <a:p>
            <a:pPr marL="285750" indent="-285750" algn="l">
              <a:buFont typeface="Arial" panose="020B0604020202020204" pitchFamily="34" charset="0"/>
              <a:buChar char="•"/>
            </a:pPr>
            <a:endParaRPr lang="en-US" dirty="0"/>
          </a:p>
        </p:txBody>
      </p:sp>
      <p:pic>
        <p:nvPicPr>
          <p:cNvPr id="5" name="Picture 6" descr="Image result for volunteering in school"/>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7919" r="1791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amp Verde Unified School Distri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973" y="5420333"/>
            <a:ext cx="3043326" cy="792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269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99" y="720762"/>
            <a:ext cx="6241816" cy="731520"/>
          </a:xfrm>
        </p:spPr>
        <p:txBody>
          <a:bodyPr/>
          <a:lstStyle/>
          <a:p>
            <a:r>
              <a:rPr lang="en-US" dirty="0"/>
              <a:t>How Can Parents Help in CUSD?</a:t>
            </a:r>
          </a:p>
        </p:txBody>
      </p:sp>
      <p:sp>
        <p:nvSpPr>
          <p:cNvPr id="4" name="Text Placeholder 3"/>
          <p:cNvSpPr>
            <a:spLocks noGrp="1"/>
          </p:cNvSpPr>
          <p:nvPr>
            <p:ph type="body" sz="half" idx="2"/>
          </p:nvPr>
        </p:nvSpPr>
        <p:spPr>
          <a:xfrm>
            <a:off x="1011219" y="1452282"/>
            <a:ext cx="6525996" cy="3631950"/>
          </a:xfrm>
        </p:spPr>
        <p:txBody>
          <a:bodyPr>
            <a:normAutofit/>
          </a:bodyPr>
          <a:lstStyle/>
          <a:p>
            <a:pPr algn="l"/>
            <a:r>
              <a:rPr lang="en-US" dirty="0"/>
              <a:t>Each school has a IAP (Integrated Action Plan).  This plan includes:</a:t>
            </a:r>
          </a:p>
          <a:p>
            <a:pPr marL="285750" indent="-285750" algn="l">
              <a:buFont typeface="Arial" panose="020B0604020202020204" pitchFamily="34" charset="0"/>
              <a:buChar char="•"/>
            </a:pPr>
            <a:r>
              <a:rPr lang="en-US" dirty="0">
                <a:solidFill>
                  <a:schemeClr val="accent5">
                    <a:lumMod val="50000"/>
                  </a:schemeClr>
                </a:solidFill>
              </a:rPr>
              <a:t>A Needs Assessment and Summary of Data</a:t>
            </a:r>
          </a:p>
          <a:p>
            <a:pPr marL="285750" indent="-285750" algn="l">
              <a:buFont typeface="Arial" panose="020B0604020202020204" pitchFamily="34" charset="0"/>
              <a:buChar char="•"/>
            </a:pPr>
            <a:r>
              <a:rPr lang="en-US" dirty="0">
                <a:solidFill>
                  <a:schemeClr val="accent5">
                    <a:lumMod val="50000"/>
                  </a:schemeClr>
                </a:solidFill>
              </a:rPr>
              <a:t>Goals and Strategies to Address Academic Needs of Students</a:t>
            </a:r>
          </a:p>
          <a:p>
            <a:pPr marL="285750" indent="-285750" algn="l">
              <a:buFont typeface="Arial" panose="020B0604020202020204" pitchFamily="34" charset="0"/>
              <a:buChar char="•"/>
            </a:pPr>
            <a:r>
              <a:rPr lang="en-US" dirty="0">
                <a:solidFill>
                  <a:schemeClr val="accent5">
                    <a:lumMod val="50000"/>
                  </a:schemeClr>
                </a:solidFill>
              </a:rPr>
              <a:t>Professional Development Needs</a:t>
            </a:r>
          </a:p>
          <a:p>
            <a:pPr marL="285750" indent="-285750" algn="l">
              <a:buFont typeface="Arial" panose="020B0604020202020204" pitchFamily="34" charset="0"/>
              <a:buChar char="•"/>
            </a:pPr>
            <a:r>
              <a:rPr lang="en-US" dirty="0">
                <a:solidFill>
                  <a:schemeClr val="accent5">
                    <a:lumMod val="50000"/>
                  </a:schemeClr>
                </a:solidFill>
              </a:rPr>
              <a:t>Coordination of Resources/Comprehensive Budget</a:t>
            </a:r>
          </a:p>
          <a:p>
            <a:pPr marL="285750" indent="-285750" algn="l">
              <a:buFont typeface="Arial" panose="020B0604020202020204" pitchFamily="34" charset="0"/>
              <a:buChar char="•"/>
            </a:pPr>
            <a:r>
              <a:rPr lang="en-US" dirty="0">
                <a:solidFill>
                  <a:schemeClr val="accent5">
                    <a:lumMod val="50000"/>
                  </a:schemeClr>
                </a:solidFill>
              </a:rPr>
              <a:t>The School’s Parental Involvement Plan</a:t>
            </a:r>
          </a:p>
          <a:p>
            <a:pPr algn="l"/>
            <a:endParaRPr lang="en-US" dirty="0">
              <a:solidFill>
                <a:schemeClr val="accent5">
                  <a:lumMod val="50000"/>
                </a:schemeClr>
              </a:solidFill>
            </a:endParaRPr>
          </a:p>
          <a:p>
            <a:pPr algn="l"/>
            <a:r>
              <a:rPr lang="en-US" b="1" dirty="0">
                <a:solidFill>
                  <a:schemeClr val="tx2"/>
                </a:solidFill>
              </a:rPr>
              <a:t>You, as the Title I parent, have the right to be involved with the development of this plan</a:t>
            </a:r>
            <a:r>
              <a:rPr lang="en-US" dirty="0">
                <a:solidFill>
                  <a:schemeClr val="tx2"/>
                </a:solidFill>
              </a:rPr>
              <a:t>!</a:t>
            </a:r>
          </a:p>
        </p:txBody>
      </p:sp>
      <p:pic>
        <p:nvPicPr>
          <p:cNvPr id="5" name="Picture 2" descr="Camp Verde Unified School Distri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973" y="5420333"/>
            <a:ext cx="3043326" cy="7925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Image result for volunteering in school"/>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17919" r="1791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063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99" y="892885"/>
            <a:ext cx="6241816" cy="806823"/>
          </a:xfrm>
        </p:spPr>
        <p:txBody>
          <a:bodyPr>
            <a:normAutofit fontScale="90000"/>
          </a:bodyPr>
          <a:lstStyle/>
          <a:p>
            <a:r>
              <a:rPr lang="en-US" dirty="0"/>
              <a:t>What are your Parental Rights for Involvement in the CVUSD?</a:t>
            </a:r>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914400" y="1936376"/>
            <a:ext cx="6622815" cy="3147856"/>
          </a:xfrm>
        </p:spPr>
        <p:txBody>
          <a:bodyPr/>
          <a:lstStyle/>
          <a:p>
            <a:pPr marL="285750" indent="-285750" algn="l">
              <a:buFont typeface="Arial" panose="020B0604020202020204" pitchFamily="34" charset="0"/>
              <a:buChar char="•"/>
            </a:pPr>
            <a:r>
              <a:rPr lang="en-US" dirty="0"/>
              <a:t>Because we receive funding from the federal government, CVUSD is required to set aside 1% of all funding for parental involvement. </a:t>
            </a:r>
          </a:p>
          <a:p>
            <a:pPr marL="285750" indent="-285750" algn="l">
              <a:buFont typeface="Arial" panose="020B0604020202020204" pitchFamily="34" charset="0"/>
              <a:buChar char="•"/>
            </a:pPr>
            <a:r>
              <a:rPr lang="en-US" dirty="0"/>
              <a:t>CVUSD has a Title I Parent Engagement Policy and each Title I school has a Parent Involvement policy and a parent/school compact</a:t>
            </a:r>
          </a:p>
          <a:p>
            <a:pPr marL="742950" lvl="1" indent="-285750">
              <a:buFont typeface="Arial" panose="020B0604020202020204" pitchFamily="34" charset="0"/>
              <a:buChar char="•"/>
            </a:pPr>
            <a:r>
              <a:rPr lang="en-US" sz="1400" dirty="0">
                <a:solidFill>
                  <a:schemeClr val="accent5">
                    <a:lumMod val="50000"/>
                  </a:schemeClr>
                </a:solidFill>
              </a:rPr>
              <a:t>These documents outline the rights of parents to be involved and how parents will receive communication from the school</a:t>
            </a:r>
          </a:p>
          <a:p>
            <a:pPr marL="742950" lvl="1" indent="-285750">
              <a:buFont typeface="Arial" panose="020B0604020202020204" pitchFamily="34" charset="0"/>
              <a:buChar char="•"/>
            </a:pPr>
            <a:r>
              <a:rPr lang="en-US" sz="1400" dirty="0">
                <a:solidFill>
                  <a:schemeClr val="accent5">
                    <a:lumMod val="50000"/>
                  </a:schemeClr>
                </a:solidFill>
              </a:rPr>
              <a:t>These documents can be found in student agendas and on the district/school webpage</a:t>
            </a:r>
          </a:p>
          <a:p>
            <a:pPr marL="742950" lvl="1" indent="-285750">
              <a:buFont typeface="Arial" panose="020B0604020202020204" pitchFamily="34" charset="0"/>
              <a:buChar char="•"/>
            </a:pPr>
            <a:endParaRPr lang="en-US" dirty="0"/>
          </a:p>
        </p:txBody>
      </p:sp>
      <p:pic>
        <p:nvPicPr>
          <p:cNvPr id="5" name="Picture 6" descr="Image result for volunteering in school"/>
          <p:cNvPicPr>
            <a:picLocks noChangeAspect="1" noChangeArrowheads="1"/>
          </p:cNvPicPr>
          <p:nvPr/>
        </p:nvPicPr>
        <p:blipFill>
          <a:blip r:embed="rId2">
            <a:extLst>
              <a:ext uri="{28A0092B-C50C-407E-A947-70E740481C1C}">
                <a14:useLocalDpi xmlns:a14="http://schemas.microsoft.com/office/drawing/2010/main" val="0"/>
              </a:ext>
            </a:extLst>
          </a:blip>
          <a:srcRect l="17919" r="17919"/>
          <a:stretch>
            <a:fillRect/>
          </a:stretch>
        </p:blipFill>
        <p:spPr bwMode="auto">
          <a:xfrm>
            <a:off x="8247231" y="1193800"/>
            <a:ext cx="3063347" cy="4775200"/>
          </a:xfrm>
          <a:prstGeom prst="rect">
            <a:avLst/>
          </a:prstGeom>
          <a:noFill/>
          <a:ln w="57150" cmpd="thickThin">
            <a:solidFill>
              <a:schemeClr val="tx1">
                <a:lumMod val="50000"/>
                <a:lumOff val="50000"/>
              </a:schemeClr>
            </a:solidFill>
            <a:miter lim="800000"/>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pic>
        <p:nvPicPr>
          <p:cNvPr id="6" name="Picture 2" descr="Camp Verde Unified School Distri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973" y="5420333"/>
            <a:ext cx="3043326" cy="792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075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99" y="839096"/>
            <a:ext cx="6241816" cy="903643"/>
          </a:xfrm>
        </p:spPr>
        <p:txBody>
          <a:bodyPr>
            <a:normAutofit fontScale="90000"/>
          </a:bodyPr>
          <a:lstStyle/>
          <a:p>
            <a:r>
              <a:rPr lang="en-US" dirty="0"/>
              <a:t>What are your Parental Rights for Involvement in the CVUSD?</a:t>
            </a:r>
          </a:p>
        </p:txBody>
      </p:sp>
      <p:sp>
        <p:nvSpPr>
          <p:cNvPr id="4" name="Text Placeholder 3"/>
          <p:cNvSpPr>
            <a:spLocks noGrp="1"/>
          </p:cNvSpPr>
          <p:nvPr>
            <p:ph type="body" sz="half" idx="2"/>
          </p:nvPr>
        </p:nvSpPr>
        <p:spPr>
          <a:xfrm>
            <a:off x="1021976" y="1742739"/>
            <a:ext cx="6515239" cy="3341493"/>
          </a:xfrm>
        </p:spPr>
        <p:txBody>
          <a:bodyPr/>
          <a:lstStyle/>
          <a:p>
            <a:endParaRPr lang="en-US" dirty="0"/>
          </a:p>
          <a:p>
            <a:r>
              <a:rPr lang="en-US" b="1" dirty="0"/>
              <a:t>HIGHLY QUALIFIED TEACHERS</a:t>
            </a:r>
          </a:p>
          <a:p>
            <a:pPr algn="l"/>
            <a:r>
              <a:rPr lang="en-US" dirty="0"/>
              <a:t>CVUSD does its best to recruit and retain highly qualified teachers; however, if your child does not have a highly qualified teacher according to the  Requirements, the school may notify you with a letter.  Copies of the highly qualified checklist are kept on file at each school.</a:t>
            </a:r>
          </a:p>
        </p:txBody>
      </p:sp>
      <p:pic>
        <p:nvPicPr>
          <p:cNvPr id="5" name="Picture 6" descr="Image result for volunteering in school"/>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7919" r="1791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amp Verde Unified School Distri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973" y="5420333"/>
            <a:ext cx="3043326" cy="792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5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99" y="860612"/>
            <a:ext cx="6241816" cy="882127"/>
          </a:xfrm>
        </p:spPr>
        <p:txBody>
          <a:bodyPr>
            <a:normAutofit fontScale="90000"/>
          </a:bodyPr>
          <a:lstStyle/>
          <a:p>
            <a:r>
              <a:rPr lang="en-US" dirty="0"/>
              <a:t>What are your Parental Rights for Involvement in the CVUSD?</a:t>
            </a:r>
          </a:p>
        </p:txBody>
      </p:sp>
      <p:sp>
        <p:nvSpPr>
          <p:cNvPr id="4" name="Text Placeholder 3"/>
          <p:cNvSpPr>
            <a:spLocks noGrp="1"/>
          </p:cNvSpPr>
          <p:nvPr>
            <p:ph type="body" sz="half" idx="2"/>
          </p:nvPr>
        </p:nvSpPr>
        <p:spPr>
          <a:xfrm>
            <a:off x="1151068" y="2355925"/>
            <a:ext cx="6386147" cy="2728307"/>
          </a:xfrm>
        </p:spPr>
        <p:txBody>
          <a:bodyPr/>
          <a:lstStyle/>
          <a:p>
            <a:pPr marL="285750" indent="-285750" algn="l">
              <a:buFont typeface="Arial" panose="020B0604020202020204" pitchFamily="34" charset="0"/>
              <a:buChar char="•"/>
            </a:pPr>
            <a:r>
              <a:rPr lang="en-US" dirty="0"/>
              <a:t>You, as the parent of a Title I student, has the right to request the qualifications of your child’s teacher from the school principal or from the district office</a:t>
            </a:r>
          </a:p>
          <a:p>
            <a:pPr marL="285750" indent="-285750" algn="l">
              <a:buFont typeface="Arial" panose="020B0604020202020204" pitchFamily="34" charset="0"/>
              <a:buChar char="•"/>
            </a:pPr>
            <a:r>
              <a:rPr lang="en-US" dirty="0"/>
              <a:t>If you would like to request this information, please see the secretary at your child’s school to request this information</a:t>
            </a:r>
          </a:p>
          <a:p>
            <a:pPr marL="285750" indent="-285750" algn="l">
              <a:buFont typeface="Arial" panose="020B0604020202020204" pitchFamily="34" charset="0"/>
              <a:buChar char="•"/>
            </a:pPr>
            <a:endParaRPr lang="en-US" dirty="0"/>
          </a:p>
          <a:p>
            <a:pPr marL="285750" indent="-285750" algn="l">
              <a:buFont typeface="Arial" panose="020B0604020202020204" pitchFamily="34" charset="0"/>
              <a:buChar char="•"/>
            </a:pPr>
            <a:endParaRPr lang="en-US" dirty="0"/>
          </a:p>
        </p:txBody>
      </p:sp>
      <p:pic>
        <p:nvPicPr>
          <p:cNvPr id="5" name="Picture 6" descr="Image result for volunteering in school"/>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7919" r="1791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amp Verde Unified School Distri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973" y="5420333"/>
            <a:ext cx="3043326" cy="792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046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95399" y="1172584"/>
            <a:ext cx="4997825" cy="2915322"/>
          </a:xfrm>
        </p:spPr>
        <p:txBody>
          <a:bodyPr>
            <a:normAutofit/>
          </a:bodyPr>
          <a:lstStyle/>
          <a:p>
            <a:r>
              <a:rPr lang="en-US" dirty="0"/>
              <a:t>Research Based Programs Used in Title I</a:t>
            </a:r>
          </a:p>
        </p:txBody>
      </p:sp>
      <p:pic>
        <p:nvPicPr>
          <p:cNvPr id="8" name="Picture Placeholder 7"/>
          <p:cNvPicPr>
            <a:picLocks noGrp="1" noChangeAspect="1"/>
          </p:cNvPicPr>
          <p:nvPr>
            <p:ph type="pic" idx="1"/>
          </p:nvPr>
        </p:nvPicPr>
        <p:blipFill>
          <a:blip r:embed="rId2">
            <a:extLst>
              <a:ext uri="{28A0092B-C50C-407E-A947-70E740481C1C}">
                <a14:useLocalDpi xmlns:a14="http://schemas.microsoft.com/office/drawing/2010/main" val="0"/>
              </a:ext>
            </a:extLst>
          </a:blip>
          <a:srcRect t="7225" b="7225"/>
          <a:stretch>
            <a:fillRect/>
          </a:stretch>
        </p:blipFill>
        <p:spPr>
          <a:xfrm rot="5400000">
            <a:off x="6870784" y="1528847"/>
            <a:ext cx="4775200" cy="3800307"/>
          </a:xfrm>
        </p:spPr>
      </p:pic>
      <p:pic>
        <p:nvPicPr>
          <p:cNvPr id="9" name="Picture 2" descr="Camp Verde Unified School Distri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973" y="5420333"/>
            <a:ext cx="3043326" cy="792533"/>
          </a:xfrm>
          <a:prstGeom prst="rect">
            <a:avLst/>
          </a:prstGeom>
          <a:noFill/>
          <a:extLst>
            <a:ext uri="{909E8E84-426E-40DD-AFC4-6F175D3DCCD1}">
              <a14:hiddenFill xmlns:a14="http://schemas.microsoft.com/office/drawing/2010/main">
                <a:solidFill>
                  <a:srgbClr val="FFFFFF"/>
                </a:solidFill>
              </a14:hiddenFill>
            </a:ext>
          </a:extLst>
        </p:spPr>
      </p:pic>
      <p:cxnSp>
        <p:nvCxnSpPr>
          <p:cNvPr id="4" name="Connector: Elbow 3">
            <a:extLst>
              <a:ext uri="{FF2B5EF4-FFF2-40B4-BE49-F238E27FC236}">
                <a16:creationId xmlns:a16="http://schemas.microsoft.com/office/drawing/2014/main" id="{A0474BB0-9B7B-4C25-BE29-F3D56971395F}"/>
              </a:ext>
            </a:extLst>
          </p:cNvPr>
          <p:cNvCxnSpPr/>
          <p:nvPr/>
        </p:nvCxnSpPr>
        <p:spPr>
          <a:xfrm>
            <a:off x="6655324" y="5250730"/>
            <a:ext cx="914400" cy="9144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3597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amp Verde Unified School Distri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973" y="5420333"/>
            <a:ext cx="3043326" cy="792533"/>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p:txBody>
          <a:bodyPr/>
          <a:lstStyle/>
          <a:p>
            <a:r>
              <a:rPr lang="en-US" dirty="0"/>
              <a:t>Evidence Based Programs in Title I</a:t>
            </a:r>
          </a:p>
        </p:txBody>
      </p:sp>
      <p:pic>
        <p:nvPicPr>
          <p:cNvPr id="9" name="Picture Placeholder 8"/>
          <p:cNvPicPr>
            <a:picLocks noGrp="1" noChangeAspect="1"/>
          </p:cNvPicPr>
          <p:nvPr>
            <p:ph type="pic" idx="1"/>
          </p:nvPr>
        </p:nvPicPr>
        <p:blipFill>
          <a:blip r:embed="rId3">
            <a:extLst>
              <a:ext uri="{28A0092B-C50C-407E-A947-70E740481C1C}">
                <a14:useLocalDpi xmlns:a14="http://schemas.microsoft.com/office/drawing/2010/main" val="0"/>
              </a:ext>
            </a:extLst>
          </a:blip>
          <a:srcRect t="7225" b="7225"/>
          <a:stretch>
            <a:fillRect/>
          </a:stretch>
        </p:blipFill>
        <p:spPr>
          <a:xfrm rot="5400000">
            <a:off x="7096695" y="1754758"/>
            <a:ext cx="4775200" cy="3348486"/>
          </a:xfrm>
        </p:spPr>
      </p:pic>
    </p:spTree>
    <p:extLst>
      <p:ext uri="{BB962C8B-B14F-4D97-AF65-F5344CB8AC3E}">
        <p14:creationId xmlns:p14="http://schemas.microsoft.com/office/powerpoint/2010/main" val="831645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amp Verde Unified School Distri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973" y="5420333"/>
            <a:ext cx="3043326" cy="792533"/>
          </a:xfrm>
          <a:prstGeom prst="rect">
            <a:avLst/>
          </a:prstGeom>
          <a:noFill/>
          <a:extLst>
            <a:ext uri="{909E8E84-426E-40DD-AFC4-6F175D3DCCD1}">
              <a14:hiddenFill xmlns:a14="http://schemas.microsoft.com/office/drawing/2010/main">
                <a:solidFill>
                  <a:srgbClr val="FFFFFF"/>
                </a:solidFill>
              </a14:hiddenFill>
            </a:ext>
          </a:extLst>
        </p:spPr>
      </p:pic>
      <p:sp>
        <p:nvSpPr>
          <p:cNvPr id="9" name="Title 8"/>
          <p:cNvSpPr>
            <a:spLocks noGrp="1"/>
          </p:cNvSpPr>
          <p:nvPr>
            <p:ph type="title"/>
          </p:nvPr>
        </p:nvSpPr>
        <p:spPr>
          <a:xfrm>
            <a:off x="1295401" y="4389120"/>
            <a:ext cx="9609666" cy="527125"/>
          </a:xfrm>
        </p:spPr>
        <p:txBody>
          <a:bodyPr/>
          <a:lstStyle/>
          <a:p>
            <a:r>
              <a:rPr lang="en-US" dirty="0"/>
              <a:t>Leveled Readers to Support Reading Instruction</a:t>
            </a:r>
          </a:p>
        </p:txBody>
      </p:sp>
      <p:pic>
        <p:nvPicPr>
          <p:cNvPr id="12" name="Picture Placeholder 11"/>
          <p:cNvPicPr>
            <a:picLocks noGrp="1" noChangeAspect="1"/>
          </p:cNvPicPr>
          <p:nvPr>
            <p:ph type="pic" idx="1"/>
          </p:nvPr>
        </p:nvPicPr>
        <p:blipFill>
          <a:blip r:embed="rId3">
            <a:extLst>
              <a:ext uri="{28A0092B-C50C-407E-A947-70E740481C1C}">
                <a14:useLocalDpi xmlns:a14="http://schemas.microsoft.com/office/drawing/2010/main" val="0"/>
              </a:ext>
            </a:extLst>
          </a:blip>
          <a:srcRect t="27998" b="27998"/>
          <a:stretch>
            <a:fillRect/>
          </a:stretch>
        </p:blipFill>
        <p:spPr>
          <a:xfrm>
            <a:off x="671144" y="761700"/>
            <a:ext cx="9978928" cy="3293933"/>
          </a:xfrm>
        </p:spPr>
      </p:pic>
    </p:spTree>
    <p:extLst>
      <p:ext uri="{BB962C8B-B14F-4D97-AF65-F5344CB8AC3E}">
        <p14:creationId xmlns:p14="http://schemas.microsoft.com/office/powerpoint/2010/main" val="674056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amp Verde Unified School Distri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973" y="5420333"/>
            <a:ext cx="3043326" cy="792533"/>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1295401" y="4815415"/>
            <a:ext cx="9609666" cy="229737"/>
          </a:xfrm>
        </p:spPr>
        <p:txBody>
          <a:bodyPr>
            <a:normAutofit fontScale="90000"/>
          </a:bodyPr>
          <a:lstStyle/>
          <a:p>
            <a:r>
              <a:rPr lang="en-US" dirty="0"/>
              <a:t>Small Group Instruction in Title I </a:t>
            </a:r>
          </a:p>
        </p:txBody>
      </p:sp>
      <p:pic>
        <p:nvPicPr>
          <p:cNvPr id="9" name="Picture Placeholder 8"/>
          <p:cNvPicPr>
            <a:picLocks noGrp="1" noChangeAspect="1"/>
          </p:cNvPicPr>
          <p:nvPr>
            <p:ph type="pic" idx="1"/>
          </p:nvPr>
        </p:nvPicPr>
        <p:blipFill>
          <a:blip r:embed="rId3">
            <a:extLst>
              <a:ext uri="{28A0092B-C50C-407E-A947-70E740481C1C}">
                <a14:useLocalDpi xmlns:a14="http://schemas.microsoft.com/office/drawing/2010/main" val="0"/>
              </a:ext>
            </a:extLst>
          </a:blip>
          <a:srcRect t="27998" b="27998"/>
          <a:stretch>
            <a:fillRect/>
          </a:stretch>
        </p:blipFill>
        <p:spPr>
          <a:xfrm>
            <a:off x="1047248" y="985834"/>
            <a:ext cx="10105972" cy="3335869"/>
          </a:xfrm>
        </p:spPr>
      </p:pic>
    </p:spTree>
    <p:extLst>
      <p:ext uri="{BB962C8B-B14F-4D97-AF65-F5344CB8AC3E}">
        <p14:creationId xmlns:p14="http://schemas.microsoft.com/office/powerpoint/2010/main" val="2967907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Assessments Used in the CVUSD for Title I Students</a:t>
            </a:r>
          </a:p>
        </p:txBody>
      </p:sp>
      <p:sp>
        <p:nvSpPr>
          <p:cNvPr id="6" name="Text Placeholder 5"/>
          <p:cNvSpPr>
            <a:spLocks noGrp="1"/>
          </p:cNvSpPr>
          <p:nvPr>
            <p:ph type="body" idx="1"/>
          </p:nvPr>
        </p:nvSpPr>
        <p:spPr/>
        <p:txBody>
          <a:bodyPr/>
          <a:lstStyle/>
          <a:p>
            <a:r>
              <a:rPr lang="en-US" dirty="0"/>
              <a:t>How do we know if your child is making progress?</a:t>
            </a:r>
          </a:p>
        </p:txBody>
      </p:sp>
      <p:sp>
        <p:nvSpPr>
          <p:cNvPr id="7" name="Content Placeholder 6"/>
          <p:cNvSpPr>
            <a:spLocks noGrp="1"/>
          </p:cNvSpPr>
          <p:nvPr>
            <p:ph sz="half" idx="2"/>
          </p:nvPr>
        </p:nvSpPr>
        <p:spPr/>
        <p:txBody>
          <a:bodyPr>
            <a:normAutofit fontScale="92500" lnSpcReduction="10000"/>
          </a:bodyPr>
          <a:lstStyle/>
          <a:p>
            <a:r>
              <a:rPr lang="en-US" dirty="0" err="1"/>
              <a:t>AIMSWeb</a:t>
            </a:r>
            <a:r>
              <a:rPr lang="en-US" dirty="0"/>
              <a:t> (K-8)</a:t>
            </a:r>
          </a:p>
          <a:p>
            <a:r>
              <a:rPr lang="en-US" dirty="0"/>
              <a:t>RAZ Kids </a:t>
            </a:r>
          </a:p>
          <a:p>
            <a:r>
              <a:rPr lang="en-US" dirty="0"/>
              <a:t>Reading Horizons</a:t>
            </a:r>
          </a:p>
          <a:p>
            <a:r>
              <a:rPr lang="en-US" dirty="0"/>
              <a:t>Core Reading Assessment</a:t>
            </a:r>
          </a:p>
          <a:p>
            <a:r>
              <a:rPr lang="en-US" dirty="0"/>
              <a:t>STAR Reading and Math</a:t>
            </a:r>
          </a:p>
          <a:p>
            <a:r>
              <a:rPr lang="en-US" dirty="0"/>
              <a:t>Classroom Assessments</a:t>
            </a:r>
          </a:p>
        </p:txBody>
      </p:sp>
      <p:sp>
        <p:nvSpPr>
          <p:cNvPr id="8" name="Text Placeholder 7"/>
          <p:cNvSpPr>
            <a:spLocks noGrp="1"/>
          </p:cNvSpPr>
          <p:nvPr>
            <p:ph type="body" sz="quarter" idx="3"/>
          </p:nvPr>
        </p:nvSpPr>
        <p:spPr/>
        <p:txBody>
          <a:bodyPr/>
          <a:lstStyle/>
          <a:p>
            <a:r>
              <a:rPr lang="en-US" dirty="0"/>
              <a:t>How do we know if your child is making progress?</a:t>
            </a:r>
          </a:p>
        </p:txBody>
      </p:sp>
      <p:sp>
        <p:nvSpPr>
          <p:cNvPr id="9" name="Content Placeholder 8"/>
          <p:cNvSpPr>
            <a:spLocks noGrp="1"/>
          </p:cNvSpPr>
          <p:nvPr>
            <p:ph sz="quarter" idx="4"/>
          </p:nvPr>
        </p:nvSpPr>
        <p:spPr/>
        <p:txBody>
          <a:bodyPr>
            <a:normAutofit fontScale="85000" lnSpcReduction="20000"/>
          </a:bodyPr>
          <a:lstStyle/>
          <a:p>
            <a:r>
              <a:rPr lang="en-US" dirty="0"/>
              <a:t>Accelerated Reader</a:t>
            </a:r>
          </a:p>
          <a:p>
            <a:r>
              <a:rPr lang="en-US" dirty="0"/>
              <a:t>Core Curriculum Assessments (Reading and Math)</a:t>
            </a:r>
          </a:p>
          <a:p>
            <a:r>
              <a:rPr lang="en-US" dirty="0" err="1"/>
              <a:t>AZMerit</a:t>
            </a:r>
            <a:r>
              <a:rPr lang="en-US" dirty="0"/>
              <a:t> (3-11) Reading and Math</a:t>
            </a:r>
          </a:p>
          <a:p>
            <a:r>
              <a:rPr lang="en-US" dirty="0"/>
              <a:t>AIMS Science (4, 8 and 10)</a:t>
            </a:r>
          </a:p>
          <a:p>
            <a:r>
              <a:rPr lang="en-US" dirty="0"/>
              <a:t>AZELLA (ELL students)</a:t>
            </a:r>
          </a:p>
          <a:p>
            <a:r>
              <a:rPr lang="en-US" dirty="0"/>
              <a:t>ACT/SAT</a:t>
            </a:r>
          </a:p>
        </p:txBody>
      </p:sp>
      <p:pic>
        <p:nvPicPr>
          <p:cNvPr id="10" name="Picture 2" descr="Camp Verde Unified School Distri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9822" y="5570940"/>
            <a:ext cx="3043326" cy="792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459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for Meeting	</a:t>
            </a:r>
          </a:p>
        </p:txBody>
      </p:sp>
      <p:sp>
        <p:nvSpPr>
          <p:cNvPr id="3" name="Content Placeholder 2"/>
          <p:cNvSpPr>
            <a:spLocks noGrp="1"/>
          </p:cNvSpPr>
          <p:nvPr>
            <p:ph idx="1"/>
          </p:nvPr>
        </p:nvSpPr>
        <p:spPr/>
        <p:txBody>
          <a:bodyPr/>
          <a:lstStyle/>
          <a:p>
            <a:r>
              <a:rPr lang="en-US" dirty="0"/>
              <a:t>Information about Title I</a:t>
            </a:r>
          </a:p>
          <a:p>
            <a:r>
              <a:rPr lang="en-US" dirty="0"/>
              <a:t>Requirements of Title I</a:t>
            </a:r>
          </a:p>
          <a:p>
            <a:r>
              <a:rPr lang="en-US" dirty="0"/>
              <a:t>Rights of parents to be involved</a:t>
            </a:r>
          </a:p>
          <a:p>
            <a:r>
              <a:rPr lang="en-US" dirty="0"/>
              <a:t>Curriculum used in Title I</a:t>
            </a:r>
          </a:p>
          <a:p>
            <a:r>
              <a:rPr lang="en-US" dirty="0"/>
              <a:t>Academic assessments used to measure student progress towards goals</a:t>
            </a:r>
          </a:p>
        </p:txBody>
      </p:sp>
      <p:pic>
        <p:nvPicPr>
          <p:cNvPr id="4" name="Picture 2" descr="Camp Verde Unified School Distri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458" y="5479601"/>
            <a:ext cx="3043326" cy="792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3912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do we Communicate Progress about your Child?</a:t>
            </a:r>
          </a:p>
        </p:txBody>
      </p:sp>
      <p:sp>
        <p:nvSpPr>
          <p:cNvPr id="7" name="Content Placeholder 6"/>
          <p:cNvSpPr>
            <a:spLocks noGrp="1"/>
          </p:cNvSpPr>
          <p:nvPr>
            <p:ph idx="1"/>
          </p:nvPr>
        </p:nvSpPr>
        <p:spPr/>
        <p:txBody>
          <a:bodyPr/>
          <a:lstStyle/>
          <a:p>
            <a:r>
              <a:rPr lang="en-US" dirty="0"/>
              <a:t>Progress Reports (every 4 ½ weeks)</a:t>
            </a:r>
          </a:p>
          <a:p>
            <a:r>
              <a:rPr lang="en-US" dirty="0"/>
              <a:t>Report Cards (every 9 weeks)</a:t>
            </a:r>
          </a:p>
          <a:p>
            <a:r>
              <a:rPr lang="en-US" dirty="0"/>
              <a:t>Parent Teacher Conferences</a:t>
            </a:r>
          </a:p>
          <a:p>
            <a:r>
              <a:rPr lang="en-US" dirty="0" err="1"/>
              <a:t>SchoolMaster</a:t>
            </a:r>
            <a:endParaRPr lang="en-US" dirty="0"/>
          </a:p>
          <a:p>
            <a:r>
              <a:rPr lang="en-US" dirty="0"/>
              <a:t>Testing Reports (</a:t>
            </a:r>
            <a:r>
              <a:rPr lang="en-US" dirty="0" err="1"/>
              <a:t>AZMerit</a:t>
            </a:r>
            <a:r>
              <a:rPr lang="en-US" dirty="0"/>
              <a:t>, AIMS Science, ACT/SAT)</a:t>
            </a:r>
          </a:p>
        </p:txBody>
      </p:sp>
      <p:pic>
        <p:nvPicPr>
          <p:cNvPr id="8" name="Picture 2" descr="Camp Verde Unified School Distri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973" y="5420333"/>
            <a:ext cx="3043326" cy="792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068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 Further Information?</a:t>
            </a:r>
          </a:p>
        </p:txBody>
      </p:sp>
      <p:sp>
        <p:nvSpPr>
          <p:cNvPr id="3" name="Content Placeholder 2"/>
          <p:cNvSpPr>
            <a:spLocks noGrp="1"/>
          </p:cNvSpPr>
          <p:nvPr>
            <p:ph idx="1"/>
          </p:nvPr>
        </p:nvSpPr>
        <p:spPr/>
        <p:txBody>
          <a:bodyPr>
            <a:normAutofit lnSpcReduction="10000"/>
          </a:bodyPr>
          <a:lstStyle/>
          <a:p>
            <a:pPr marL="0" indent="0">
              <a:buNone/>
            </a:pPr>
            <a:r>
              <a:rPr lang="en-US" dirty="0"/>
              <a:t>Please visit your school’s website to get specific Title I information about upcoming events or specific information pertaining to your child’s school</a:t>
            </a:r>
          </a:p>
          <a:p>
            <a:pPr marL="0" indent="0">
              <a:buNone/>
            </a:pPr>
            <a:endParaRPr lang="en-US" dirty="0"/>
          </a:p>
          <a:p>
            <a:r>
              <a:rPr lang="en-US" dirty="0"/>
              <a:t>ADE Title I Unit</a:t>
            </a:r>
          </a:p>
          <a:p>
            <a:pPr lvl="1"/>
            <a:r>
              <a:rPr lang="en-US" dirty="0">
                <a:hlinkClick r:id="rId2"/>
              </a:rPr>
              <a:t>www.ade.az.gov/asd/TitleI</a:t>
            </a:r>
            <a:endParaRPr lang="en-US" dirty="0"/>
          </a:p>
          <a:p>
            <a:r>
              <a:rPr lang="en-US" dirty="0"/>
              <a:t>Arizona Department of Education</a:t>
            </a:r>
          </a:p>
          <a:p>
            <a:pPr marL="457200" lvl="1" indent="0">
              <a:buNone/>
            </a:pPr>
            <a:r>
              <a:rPr lang="en-US" dirty="0">
                <a:hlinkClick r:id="rId3"/>
              </a:rPr>
              <a:t>http://www.azed.gov</a:t>
            </a:r>
            <a:endParaRPr lang="en-US" dirty="0"/>
          </a:p>
          <a:p>
            <a:pPr marL="457200" lvl="1" indent="0">
              <a:buNone/>
            </a:pPr>
            <a:endParaRPr lang="en-US" dirty="0"/>
          </a:p>
        </p:txBody>
      </p:sp>
      <p:pic>
        <p:nvPicPr>
          <p:cNvPr id="4" name="Picture 2" descr="Camp Verde Unified School Distric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0964" y="5479601"/>
            <a:ext cx="3043326" cy="792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4749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of Title I </a:t>
            </a:r>
          </a:p>
        </p:txBody>
      </p:sp>
      <p:sp>
        <p:nvSpPr>
          <p:cNvPr id="3" name="Content Placeholder 2"/>
          <p:cNvSpPr>
            <a:spLocks noGrp="1"/>
          </p:cNvSpPr>
          <p:nvPr>
            <p:ph idx="1"/>
          </p:nvPr>
        </p:nvSpPr>
        <p:spPr/>
        <p:txBody>
          <a:bodyPr/>
          <a:lstStyle/>
          <a:p>
            <a:r>
              <a:rPr lang="en-US" dirty="0"/>
              <a:t>Identify students needing academic support</a:t>
            </a:r>
          </a:p>
          <a:p>
            <a:r>
              <a:rPr lang="en-US" dirty="0"/>
              <a:t>Provide systematic and explicit instruction to identified students</a:t>
            </a:r>
          </a:p>
          <a:p>
            <a:r>
              <a:rPr lang="en-US" dirty="0"/>
              <a:t>Increase academic achievement</a:t>
            </a:r>
          </a:p>
          <a:p>
            <a:r>
              <a:rPr lang="en-US" dirty="0"/>
              <a:t>Provide professional development for teachers</a:t>
            </a:r>
          </a:p>
          <a:p>
            <a:r>
              <a:rPr lang="en-US" dirty="0"/>
              <a:t>Promote parent education and involvement</a:t>
            </a:r>
          </a:p>
        </p:txBody>
      </p:sp>
      <p:pic>
        <p:nvPicPr>
          <p:cNvPr id="4" name="Picture 2" descr="Camp Verde Unified School Distri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458" y="5479601"/>
            <a:ext cx="3043326" cy="792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021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about Title I at CVUSD</a:t>
            </a:r>
          </a:p>
        </p:txBody>
      </p:sp>
      <p:sp>
        <p:nvSpPr>
          <p:cNvPr id="3" name="Content Placeholder 2"/>
          <p:cNvSpPr>
            <a:spLocks noGrp="1"/>
          </p:cNvSpPr>
          <p:nvPr>
            <p:ph idx="1"/>
          </p:nvPr>
        </p:nvSpPr>
        <p:spPr/>
        <p:txBody>
          <a:bodyPr/>
          <a:lstStyle/>
          <a:p>
            <a:r>
              <a:rPr lang="en-US" sz="1600" dirty="0"/>
              <a:t>Camp Verde Unified School District has 3 schools that receive Title I funds.  These schools are eligible to  receive Title I funding because more than 40% of the student population qualifies for free and/or reduced lunch.</a:t>
            </a:r>
          </a:p>
          <a:p>
            <a:r>
              <a:rPr lang="en-US" sz="1600" dirty="0"/>
              <a:t>Funding for Title I is provided to the school district from the federal government to supplement each school’s existing programs.  These federal funds are used for:</a:t>
            </a:r>
          </a:p>
          <a:p>
            <a:pPr lvl="1"/>
            <a:r>
              <a:rPr lang="en-US" sz="1400" dirty="0">
                <a:solidFill>
                  <a:schemeClr val="accent5">
                    <a:lumMod val="50000"/>
                  </a:schemeClr>
                </a:solidFill>
              </a:rPr>
              <a:t>Identifying students who are having academic difficulty and providing timely assistance to those students, so they can meet academic content standards for their grade</a:t>
            </a:r>
          </a:p>
          <a:p>
            <a:pPr lvl="1"/>
            <a:r>
              <a:rPr lang="en-US" sz="1400" dirty="0">
                <a:solidFill>
                  <a:schemeClr val="accent5">
                    <a:lumMod val="50000"/>
                  </a:schemeClr>
                </a:solidFill>
              </a:rPr>
              <a:t>Purchasing approved supplemental programs/materials/supplies</a:t>
            </a:r>
          </a:p>
          <a:p>
            <a:pPr lvl="1"/>
            <a:r>
              <a:rPr lang="en-US" sz="1400" dirty="0">
                <a:solidFill>
                  <a:schemeClr val="accent5">
                    <a:lumMod val="50000"/>
                  </a:schemeClr>
                </a:solidFill>
              </a:rPr>
              <a:t>Conducting parental involvement meetings/trainings/activities </a:t>
            </a:r>
          </a:p>
          <a:p>
            <a:pPr lvl="1"/>
            <a:r>
              <a:rPr lang="en-US" sz="1400" dirty="0">
                <a:solidFill>
                  <a:schemeClr val="accent5">
                    <a:lumMod val="50000"/>
                  </a:schemeClr>
                </a:solidFill>
              </a:rPr>
              <a:t>Recruiting/Hiring/Retaining Highly Qualified Teachers</a:t>
            </a:r>
          </a:p>
          <a:p>
            <a:endParaRPr lang="en-US" dirty="0"/>
          </a:p>
        </p:txBody>
      </p:sp>
      <p:pic>
        <p:nvPicPr>
          <p:cNvPr id="4" name="Picture 2" descr="Camp Verde Unified School Distri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 y="5479601"/>
            <a:ext cx="3043326" cy="792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7943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CVUSD Title I Schools</a:t>
            </a:r>
          </a:p>
        </p:txBody>
      </p:sp>
      <p:sp>
        <p:nvSpPr>
          <p:cNvPr id="3" name="Content Placeholder 2"/>
          <p:cNvSpPr>
            <a:spLocks noGrp="1"/>
          </p:cNvSpPr>
          <p:nvPr>
            <p:ph idx="1"/>
          </p:nvPr>
        </p:nvSpPr>
        <p:spPr>
          <a:xfrm>
            <a:off x="1421235" y="2473042"/>
            <a:ext cx="9601196" cy="3318936"/>
          </a:xfrm>
        </p:spPr>
        <p:txBody>
          <a:bodyPr/>
          <a:lstStyle/>
          <a:p>
            <a:r>
              <a:rPr lang="en-US" dirty="0">
                <a:solidFill>
                  <a:schemeClr val="accent3">
                    <a:lumMod val="60000"/>
                    <a:lumOff val="40000"/>
                  </a:schemeClr>
                </a:solidFill>
                <a:hlinkClick r:id="rId2">
                  <a:extLst>
                    <a:ext uri="{A12FA001-AC4F-418D-AE19-62706E023703}">
                      <ahyp:hlinkClr xmlns:ahyp="http://schemas.microsoft.com/office/drawing/2018/hyperlinkcolor" val="tx"/>
                    </a:ext>
                  </a:extLst>
                </a:hlinkClick>
              </a:rPr>
              <a:t>Camp Verde Elementary School</a:t>
            </a:r>
            <a:r>
              <a:rPr lang="en-US" dirty="0">
                <a:solidFill>
                  <a:schemeClr val="accent3">
                    <a:lumMod val="60000"/>
                    <a:lumOff val="40000"/>
                  </a:schemeClr>
                </a:solidFill>
              </a:rPr>
              <a:t>  (schoolwide program)</a:t>
            </a:r>
          </a:p>
          <a:p>
            <a:r>
              <a:rPr lang="en-US" dirty="0">
                <a:solidFill>
                  <a:schemeClr val="accent3">
                    <a:lumMod val="60000"/>
                    <a:lumOff val="40000"/>
                  </a:schemeClr>
                </a:solidFill>
                <a:hlinkClick r:id="rId3">
                  <a:extLst>
                    <a:ext uri="{A12FA001-AC4F-418D-AE19-62706E023703}">
                      <ahyp:hlinkClr xmlns:ahyp="http://schemas.microsoft.com/office/drawing/2018/hyperlinkcolor" val="tx"/>
                    </a:ext>
                  </a:extLst>
                </a:hlinkClick>
              </a:rPr>
              <a:t>Camp Verde Middle School</a:t>
            </a:r>
            <a:r>
              <a:rPr lang="en-US" dirty="0">
                <a:solidFill>
                  <a:schemeClr val="accent3">
                    <a:lumMod val="60000"/>
                    <a:lumOff val="40000"/>
                  </a:schemeClr>
                </a:solidFill>
              </a:rPr>
              <a:t> (schoolwide program)</a:t>
            </a:r>
          </a:p>
          <a:p>
            <a:r>
              <a:rPr lang="en-US" dirty="0">
                <a:solidFill>
                  <a:schemeClr val="accent3">
                    <a:lumMod val="60000"/>
                    <a:lumOff val="40000"/>
                  </a:schemeClr>
                </a:solidFill>
                <a:hlinkClick r:id="rId4">
                  <a:extLst>
                    <a:ext uri="{A12FA001-AC4F-418D-AE19-62706E023703}">
                      <ahyp:hlinkClr xmlns:ahyp="http://schemas.microsoft.com/office/drawing/2018/hyperlinkcolor" val="tx"/>
                    </a:ext>
                  </a:extLst>
                </a:hlinkClick>
              </a:rPr>
              <a:t>Camp Verde Accommodations School</a:t>
            </a:r>
            <a:r>
              <a:rPr lang="en-US" dirty="0">
                <a:solidFill>
                  <a:schemeClr val="accent3">
                    <a:lumMod val="60000"/>
                    <a:lumOff val="40000"/>
                  </a:schemeClr>
                </a:solidFill>
              </a:rPr>
              <a:t> (targeted program)</a:t>
            </a:r>
          </a:p>
        </p:txBody>
      </p:sp>
      <p:pic>
        <p:nvPicPr>
          <p:cNvPr id="4" name="Picture 2" descr="Camp Verde Unified School Distric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761" y="5479601"/>
            <a:ext cx="3043326" cy="792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4578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878941"/>
          </a:xfrm>
        </p:spPr>
        <p:txBody>
          <a:bodyPr/>
          <a:lstStyle/>
          <a:p>
            <a:r>
              <a:rPr lang="en-US" dirty="0"/>
              <a:t>Schoolwide Programs at CVUSD</a:t>
            </a:r>
          </a:p>
        </p:txBody>
      </p:sp>
      <p:sp>
        <p:nvSpPr>
          <p:cNvPr id="3" name="Content Placeholder 2"/>
          <p:cNvSpPr>
            <a:spLocks noGrp="1"/>
          </p:cNvSpPr>
          <p:nvPr>
            <p:ph idx="1"/>
          </p:nvPr>
        </p:nvSpPr>
        <p:spPr>
          <a:xfrm>
            <a:off x="1295401" y="1861073"/>
            <a:ext cx="9601196" cy="4014795"/>
          </a:xfrm>
        </p:spPr>
        <p:txBody>
          <a:bodyPr>
            <a:normAutofit/>
          </a:bodyPr>
          <a:lstStyle/>
          <a:p>
            <a:r>
              <a:rPr lang="en-US" dirty="0"/>
              <a:t>What is a Schoolwide Program?</a:t>
            </a:r>
          </a:p>
          <a:p>
            <a:r>
              <a:rPr lang="en-US" sz="1800" dirty="0"/>
              <a:t>Purpose	</a:t>
            </a:r>
          </a:p>
          <a:p>
            <a:pPr lvl="1"/>
            <a:r>
              <a:rPr lang="en-US" sz="1600" dirty="0">
                <a:solidFill>
                  <a:schemeClr val="accent5">
                    <a:lumMod val="50000"/>
                  </a:schemeClr>
                </a:solidFill>
              </a:rPr>
              <a:t>Comprehensive reform strategy designed to upgrade the entire educational program in a Title I school</a:t>
            </a:r>
            <a:endParaRPr lang="en-US" sz="1600" dirty="0"/>
          </a:p>
          <a:p>
            <a:r>
              <a:rPr lang="en-US" sz="1800" dirty="0"/>
              <a:t>Goal</a:t>
            </a:r>
          </a:p>
          <a:p>
            <a:pPr lvl="1"/>
            <a:r>
              <a:rPr lang="en-US" sz="1600" dirty="0">
                <a:solidFill>
                  <a:schemeClr val="accent5">
                    <a:lumMod val="50000"/>
                  </a:schemeClr>
                </a:solidFill>
              </a:rPr>
              <a:t>Ensures that ALL students, paying close attention to those who are determined to be low-achieving, meet or exceed levels of achievement on state academic standards/assessments</a:t>
            </a:r>
          </a:p>
          <a:p>
            <a:pPr marL="0" indent="0">
              <a:buNone/>
            </a:pPr>
            <a:r>
              <a:rPr lang="en-US" sz="1900" dirty="0"/>
              <a:t>Camp Verde Elementary and Camp Verde Middle schools, utilize schoolwide programs to serve ALL students at each school.  This means that our Title I program serves ALL children at each school.  Having schoolwide programs ensures that high quality instruction, teachers, resources, and support are available throughout the school, especially for those students most in need of academic support.</a:t>
            </a:r>
          </a:p>
        </p:txBody>
      </p:sp>
      <p:pic>
        <p:nvPicPr>
          <p:cNvPr id="4" name="Picture 2" descr="Camp Verde Unified School Distri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458" y="5479601"/>
            <a:ext cx="3043326" cy="792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864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921972"/>
          </a:xfrm>
        </p:spPr>
        <p:txBody>
          <a:bodyPr/>
          <a:lstStyle/>
          <a:p>
            <a:r>
              <a:rPr lang="en-US" dirty="0"/>
              <a:t>Requirements for Title I</a:t>
            </a:r>
          </a:p>
        </p:txBody>
      </p:sp>
      <p:sp>
        <p:nvSpPr>
          <p:cNvPr id="3" name="Content Placeholder 2"/>
          <p:cNvSpPr>
            <a:spLocks noGrp="1"/>
          </p:cNvSpPr>
          <p:nvPr>
            <p:ph idx="1"/>
          </p:nvPr>
        </p:nvSpPr>
        <p:spPr>
          <a:xfrm>
            <a:off x="1295401" y="1904105"/>
            <a:ext cx="9601196" cy="3971763"/>
          </a:xfrm>
        </p:spPr>
        <p:txBody>
          <a:bodyPr>
            <a:normAutofit/>
          </a:bodyPr>
          <a:lstStyle/>
          <a:p>
            <a:r>
              <a:rPr lang="en-US" sz="2200" dirty="0"/>
              <a:t>At least 40% of student population is low income</a:t>
            </a:r>
          </a:p>
          <a:p>
            <a:r>
              <a:rPr lang="en-US" sz="2200" dirty="0"/>
              <a:t>Conduct a Comprehensive Needs Assessment and create goals and strategies to address those needs</a:t>
            </a:r>
          </a:p>
          <a:p>
            <a:r>
              <a:rPr lang="en-US" sz="2200" dirty="0"/>
              <a:t>Create an integrated action plan that focuses on high academic achievement for ALL students</a:t>
            </a:r>
          </a:p>
          <a:p>
            <a:r>
              <a:rPr lang="en-US" sz="2200" dirty="0"/>
              <a:t>Conduct an annual evaluation of program effectiveness of the Schoolwide Program</a:t>
            </a:r>
          </a:p>
        </p:txBody>
      </p:sp>
      <p:pic>
        <p:nvPicPr>
          <p:cNvPr id="4" name="Picture 2" descr="Camp Verde Unified School Distri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458" y="5479601"/>
            <a:ext cx="3043326" cy="792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6823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320004"/>
          </a:xfrm>
        </p:spPr>
        <p:txBody>
          <a:bodyPr>
            <a:normAutofit fontScale="90000"/>
          </a:bodyPr>
          <a:lstStyle/>
          <a:p>
            <a:r>
              <a:rPr lang="en-US" dirty="0"/>
              <a:t>Core Elements of a Schoolwide Program</a:t>
            </a:r>
            <a:br>
              <a:rPr lang="en-US" dirty="0"/>
            </a:br>
            <a:endParaRPr lang="en-US" dirty="0"/>
          </a:p>
        </p:txBody>
      </p:sp>
      <p:sp>
        <p:nvSpPr>
          <p:cNvPr id="3" name="Content Placeholder 2"/>
          <p:cNvSpPr>
            <a:spLocks noGrp="1"/>
          </p:cNvSpPr>
          <p:nvPr>
            <p:ph sz="half" idx="1"/>
          </p:nvPr>
        </p:nvSpPr>
        <p:spPr/>
        <p:txBody>
          <a:bodyPr>
            <a:normAutofit fontScale="55000" lnSpcReduction="20000"/>
          </a:bodyPr>
          <a:lstStyle/>
          <a:p>
            <a:r>
              <a:rPr lang="en-US" sz="3600" dirty="0"/>
              <a:t>Comprehensive Needs Assessment</a:t>
            </a:r>
          </a:p>
          <a:p>
            <a:pPr lvl="1"/>
            <a:r>
              <a:rPr lang="en-US" sz="3200" dirty="0">
                <a:solidFill>
                  <a:schemeClr val="accent5">
                    <a:lumMod val="50000"/>
                  </a:schemeClr>
                </a:solidFill>
              </a:rPr>
              <a:t>School Profile</a:t>
            </a:r>
          </a:p>
          <a:p>
            <a:pPr lvl="1"/>
            <a:r>
              <a:rPr lang="en-US" sz="3200" dirty="0">
                <a:solidFill>
                  <a:schemeClr val="accent5">
                    <a:lumMod val="50000"/>
                  </a:schemeClr>
                </a:solidFill>
              </a:rPr>
              <a:t>Areas of Strength</a:t>
            </a:r>
          </a:p>
          <a:p>
            <a:pPr lvl="1"/>
            <a:r>
              <a:rPr lang="en-US" sz="3200" dirty="0">
                <a:solidFill>
                  <a:schemeClr val="accent5">
                    <a:lumMod val="50000"/>
                  </a:schemeClr>
                </a:solidFill>
              </a:rPr>
              <a:t>Areas of Growth</a:t>
            </a:r>
          </a:p>
          <a:p>
            <a:pPr lvl="1"/>
            <a:r>
              <a:rPr lang="en-US" sz="3200" dirty="0">
                <a:solidFill>
                  <a:schemeClr val="accent5">
                    <a:lumMod val="50000"/>
                  </a:schemeClr>
                </a:solidFill>
              </a:rPr>
              <a:t>Areas of Improvement-Prioritize Needs</a:t>
            </a:r>
          </a:p>
          <a:p>
            <a:r>
              <a:rPr lang="en-US" sz="3600" dirty="0"/>
              <a:t>Integrated Action Plan</a:t>
            </a:r>
          </a:p>
          <a:p>
            <a:pPr lvl="1"/>
            <a:r>
              <a:rPr lang="en-US" sz="3200" dirty="0">
                <a:solidFill>
                  <a:schemeClr val="accent5">
                    <a:lumMod val="50000"/>
                  </a:schemeClr>
                </a:solidFill>
              </a:rPr>
              <a:t>6 Principles	</a:t>
            </a:r>
          </a:p>
          <a:p>
            <a:pPr marL="457200" lvl="1" indent="0">
              <a:buNone/>
            </a:pPr>
            <a:endParaRPr lang="en-US" sz="3200" dirty="0">
              <a:solidFill>
                <a:schemeClr val="accent5">
                  <a:lumMod val="50000"/>
                </a:schemeClr>
              </a:solidFill>
            </a:endParaRPr>
          </a:p>
          <a:p>
            <a:endParaRPr lang="en-US" dirty="0"/>
          </a:p>
        </p:txBody>
      </p:sp>
      <p:sp>
        <p:nvSpPr>
          <p:cNvPr id="4" name="Content Placeholder 3"/>
          <p:cNvSpPr>
            <a:spLocks noGrp="1"/>
          </p:cNvSpPr>
          <p:nvPr>
            <p:ph sz="half" idx="2"/>
          </p:nvPr>
        </p:nvSpPr>
        <p:spPr/>
        <p:txBody>
          <a:bodyPr>
            <a:normAutofit fontScale="55000" lnSpcReduction="20000"/>
          </a:bodyPr>
          <a:lstStyle/>
          <a:p>
            <a:r>
              <a:rPr lang="en-US" sz="3500" dirty="0"/>
              <a:t>Evaluation</a:t>
            </a:r>
          </a:p>
          <a:p>
            <a:pPr lvl="1"/>
            <a:r>
              <a:rPr lang="en-US" sz="3100" dirty="0">
                <a:solidFill>
                  <a:schemeClr val="accent5">
                    <a:lumMod val="50000"/>
                  </a:schemeClr>
                </a:solidFill>
              </a:rPr>
              <a:t>Did the academic achievement of ALL students improve?</a:t>
            </a:r>
          </a:p>
          <a:p>
            <a:pPr lvl="1"/>
            <a:r>
              <a:rPr lang="en-US" sz="3100" dirty="0">
                <a:solidFill>
                  <a:schemeClr val="accent5">
                    <a:lumMod val="50000"/>
                  </a:schemeClr>
                </a:solidFill>
              </a:rPr>
              <a:t>Were the goals of the schoolwide plan achieved?</a:t>
            </a:r>
          </a:p>
          <a:p>
            <a:pPr lvl="1"/>
            <a:r>
              <a:rPr lang="en-US" sz="3100" dirty="0">
                <a:solidFill>
                  <a:schemeClr val="accent5">
                    <a:lumMod val="50000"/>
                  </a:schemeClr>
                </a:solidFill>
              </a:rPr>
              <a:t>Does the schoolwide plan need to be modified?</a:t>
            </a:r>
          </a:p>
          <a:p>
            <a:r>
              <a:rPr lang="en-US" sz="3500" dirty="0"/>
              <a:t>Budget</a:t>
            </a:r>
          </a:p>
          <a:p>
            <a:pPr lvl="1"/>
            <a:r>
              <a:rPr lang="en-US" sz="2500" dirty="0">
                <a:solidFill>
                  <a:schemeClr val="accent5">
                    <a:lumMod val="50000"/>
                  </a:schemeClr>
                </a:solidFill>
              </a:rPr>
              <a:t>Camp Verde ES</a:t>
            </a:r>
          </a:p>
          <a:p>
            <a:pPr lvl="1"/>
            <a:r>
              <a:rPr lang="en-US" sz="2500" dirty="0">
                <a:solidFill>
                  <a:schemeClr val="accent5">
                    <a:lumMod val="50000"/>
                  </a:schemeClr>
                </a:solidFill>
              </a:rPr>
              <a:t>Camp Verde MS</a:t>
            </a:r>
          </a:p>
          <a:p>
            <a:pPr lvl="1"/>
            <a:r>
              <a:rPr lang="en-US" sz="2500" dirty="0">
                <a:solidFill>
                  <a:schemeClr val="accent5">
                    <a:lumMod val="50000"/>
                  </a:schemeClr>
                </a:solidFill>
              </a:rPr>
              <a:t>Camp Verde Accommodations School</a:t>
            </a:r>
          </a:p>
          <a:p>
            <a:pPr marL="457200" lvl="1" indent="0">
              <a:buNone/>
            </a:pPr>
            <a:endParaRPr lang="en-US" sz="2500" dirty="0">
              <a:solidFill>
                <a:schemeClr val="accent5">
                  <a:lumMod val="50000"/>
                </a:schemeClr>
              </a:solidFill>
            </a:endParaRPr>
          </a:p>
        </p:txBody>
      </p:sp>
      <p:pic>
        <p:nvPicPr>
          <p:cNvPr id="5" name="Picture 2" descr="Camp Verde Unified School Distri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458" y="5479601"/>
            <a:ext cx="3043326" cy="792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28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95399" y="892885"/>
            <a:ext cx="6241816" cy="688489"/>
          </a:xfrm>
        </p:spPr>
        <p:txBody>
          <a:bodyPr/>
          <a:lstStyle/>
          <a:p>
            <a:r>
              <a:rPr lang="en-US" dirty="0"/>
              <a:t>How Can Parents Help in CVUSD?</a:t>
            </a:r>
          </a:p>
        </p:txBody>
      </p:sp>
      <p:sp>
        <p:nvSpPr>
          <p:cNvPr id="7" name="Text Placeholder 6"/>
          <p:cNvSpPr>
            <a:spLocks noGrp="1"/>
          </p:cNvSpPr>
          <p:nvPr>
            <p:ph type="body" sz="half" idx="2"/>
          </p:nvPr>
        </p:nvSpPr>
        <p:spPr>
          <a:xfrm>
            <a:off x="1295399" y="1581374"/>
            <a:ext cx="6241816" cy="3502858"/>
          </a:xfrm>
        </p:spPr>
        <p:txBody>
          <a:bodyPr/>
          <a:lstStyle/>
          <a:p>
            <a:pPr algn="l"/>
            <a:r>
              <a:rPr lang="en-US" dirty="0"/>
              <a:t>When parents are involved, the following happens:</a:t>
            </a:r>
          </a:p>
          <a:p>
            <a:pPr marL="285750" indent="-285750" algn="l">
              <a:buFont typeface="Arial" panose="020B0604020202020204" pitchFamily="34" charset="0"/>
              <a:buChar char="•"/>
            </a:pPr>
            <a:r>
              <a:rPr lang="en-US" dirty="0"/>
              <a:t>Higher grades, test scores and graduation rates</a:t>
            </a:r>
          </a:p>
          <a:p>
            <a:pPr marL="285750" indent="-285750" algn="l">
              <a:buFont typeface="Arial" panose="020B0604020202020204" pitchFamily="34" charset="0"/>
              <a:buChar char="•"/>
            </a:pPr>
            <a:r>
              <a:rPr lang="en-US" dirty="0"/>
              <a:t>Better school attendance</a:t>
            </a:r>
          </a:p>
          <a:p>
            <a:pPr marL="285750" indent="-285750" algn="l">
              <a:buFont typeface="Arial" panose="020B0604020202020204" pitchFamily="34" charset="0"/>
              <a:buChar char="•"/>
            </a:pPr>
            <a:r>
              <a:rPr lang="en-US" dirty="0"/>
              <a:t>Increased motivation and better self-esteem</a:t>
            </a:r>
          </a:p>
          <a:p>
            <a:pPr marL="285750" indent="-285750" algn="l">
              <a:buFont typeface="Arial" panose="020B0604020202020204" pitchFamily="34" charset="0"/>
              <a:buChar char="•"/>
            </a:pPr>
            <a:r>
              <a:rPr lang="en-US" dirty="0"/>
              <a:t>Lowered rates of suspension</a:t>
            </a:r>
          </a:p>
          <a:p>
            <a:pPr marL="285750" indent="-285750" algn="l">
              <a:buFont typeface="Arial" panose="020B0604020202020204" pitchFamily="34" charset="0"/>
              <a:buChar char="•"/>
            </a:pPr>
            <a:r>
              <a:rPr lang="en-US" dirty="0"/>
              <a:t>Decreased use of drugs and alcohol</a:t>
            </a:r>
          </a:p>
          <a:p>
            <a:pPr marL="285750" indent="-285750" algn="l">
              <a:buFont typeface="Arial" panose="020B0604020202020204" pitchFamily="34" charset="0"/>
              <a:buChar char="•"/>
            </a:pPr>
            <a:r>
              <a:rPr lang="en-US" dirty="0"/>
              <a:t>Fewer instances of violent behavior</a:t>
            </a:r>
          </a:p>
        </p:txBody>
      </p:sp>
      <p:pic>
        <p:nvPicPr>
          <p:cNvPr id="2054" name="Picture 6" descr="Image result for volunteering in school"/>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7919" r="17919"/>
          <a:stretch>
            <a:fillRect/>
          </a:stretch>
        </p:blipFill>
        <p:spPr bwMode="auto">
          <a:xfrm>
            <a:off x="8035963" y="1041400"/>
            <a:ext cx="2936837" cy="486696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amp Verde Unified School Distri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458" y="5479601"/>
            <a:ext cx="3043326" cy="792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37359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409</TotalTime>
  <Words>1058</Words>
  <Application>Microsoft Office PowerPoint</Application>
  <PresentationFormat>Widescreen</PresentationFormat>
  <Paragraphs>118</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Garamond</vt:lpstr>
      <vt:lpstr>Organic</vt:lpstr>
      <vt:lpstr>Title I Annual Meeting</vt:lpstr>
      <vt:lpstr>Agenda for Meeting </vt:lpstr>
      <vt:lpstr>Goals of Title I </vt:lpstr>
      <vt:lpstr>Information about Title I at CVUSD</vt:lpstr>
      <vt:lpstr>CVUSD Title I Schools</vt:lpstr>
      <vt:lpstr>Schoolwide Programs at CVUSD</vt:lpstr>
      <vt:lpstr>Requirements for Title I</vt:lpstr>
      <vt:lpstr>Core Elements of a Schoolwide Program </vt:lpstr>
      <vt:lpstr>How Can Parents Help in CVUSD?</vt:lpstr>
      <vt:lpstr>How Can Parents Help in CVUSD?</vt:lpstr>
      <vt:lpstr>How Can Parents Help in CUSD?</vt:lpstr>
      <vt:lpstr>What are your Parental Rights for Involvement in the CVUSD?</vt:lpstr>
      <vt:lpstr>What are your Parental Rights for Involvement in the CVUSD?</vt:lpstr>
      <vt:lpstr>What are your Parental Rights for Involvement in the CVUSD?</vt:lpstr>
      <vt:lpstr>Research Based Programs Used in Title I</vt:lpstr>
      <vt:lpstr>Evidence Based Programs in Title I</vt:lpstr>
      <vt:lpstr>Leveled Readers to Support Reading Instruction</vt:lpstr>
      <vt:lpstr>Small Group Instruction in Title I </vt:lpstr>
      <vt:lpstr>Assessments Used in the CVUSD for Title I Students</vt:lpstr>
      <vt:lpstr>How do we Communicate Progress about your Child?</vt:lpstr>
      <vt:lpstr>Need Further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 Annual Meeting</dc:title>
  <dc:creator>Vicki Douvikas</dc:creator>
  <cp:lastModifiedBy>Mary Hudson</cp:lastModifiedBy>
  <cp:revision>22</cp:revision>
  <dcterms:created xsi:type="dcterms:W3CDTF">2017-10-26T19:51:37Z</dcterms:created>
  <dcterms:modified xsi:type="dcterms:W3CDTF">2020-11-09T19:32:34Z</dcterms:modified>
</cp:coreProperties>
</file>